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914400" y="1371601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914400" y="3398520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3657600" y="-1447800"/>
            <a:ext cx="4876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277100" y="21717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689100" y="-4699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963084" y="2362201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63084" y="462686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975360" y="4599432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33984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33984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6"/>
          <p:cNvCxnSpPr/>
          <p:nvPr/>
        </p:nvCxnSpPr>
        <p:spPr>
          <a:xfrm rot="5400000">
            <a:off x="3741949" y="4045691"/>
            <a:ext cx="4709160" cy="105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609600" y="792080"/>
            <a:ext cx="2852928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962400" y="792080"/>
            <a:ext cx="7620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09601" y="2130553"/>
            <a:ext cx="2852928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9"/>
          <p:cNvCxnSpPr/>
          <p:nvPr/>
        </p:nvCxnSpPr>
        <p:spPr>
          <a:xfrm rot="5400000">
            <a:off x="912152" y="3579942"/>
            <a:ext cx="5577840" cy="211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09600" y="792480"/>
            <a:ext cx="2856907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3811480" y="838201"/>
            <a:ext cx="787252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09600" y="2133600"/>
            <a:ext cx="2852928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914400" y="1371601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/>
              <a:t>LECTURE 6</a:t>
            </a:r>
            <a:br>
              <a:rPr lang="en-US"/>
            </a:br>
            <a:r>
              <a:rPr lang="en-US"/>
              <a:t>TURING MACHINES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/>
              <a:t>CSc 304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US"/>
              <a:t>Stephen Lucci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Transduction  Paradigm</a:t>
            </a:r>
            <a:endParaRPr/>
          </a:p>
        </p:txBody>
      </p:sp>
      <p:pic>
        <p:nvPicPr>
          <p:cNvPr id="146" name="Google Shape;14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1953" l="32671" r="30712" t="17641"/>
          <a:stretch/>
        </p:blipFill>
        <p:spPr>
          <a:xfrm>
            <a:off x="2505844" y="1524000"/>
            <a:ext cx="7180312" cy="468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Some Homework</a:t>
            </a:r>
            <a:endParaRPr/>
          </a:p>
        </p:txBody>
      </p:sp>
      <p:pic>
        <p:nvPicPr>
          <p:cNvPr id="152" name="Google Shape;15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8758" l="30080" r="30194" t="43125"/>
          <a:stretch/>
        </p:blipFill>
        <p:spPr>
          <a:xfrm>
            <a:off x="609599" y="1524000"/>
            <a:ext cx="11103201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More Homework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609600" y="152400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1930" lvl="0" marL="182880" rtl="0" algn="l">
              <a:spcBef>
                <a:spcPts val="0"/>
              </a:spcBef>
              <a:spcAft>
                <a:spcPts val="0"/>
              </a:spcAft>
              <a:buSzPts val="2340"/>
              <a:buChar char="•"/>
            </a:pPr>
            <a:r>
              <a:rPr lang="en-US" sz="2700"/>
              <a:t>Language Recognition </a:t>
            </a:r>
            <a:endParaRPr sz="2700"/>
          </a:p>
          <a:p>
            <a:pPr indent="-201930" lvl="0" marL="182880" rtl="0" algn="l">
              <a:spcBef>
                <a:spcPts val="480"/>
              </a:spcBef>
              <a:spcAft>
                <a:spcPts val="0"/>
              </a:spcAft>
              <a:buSzPts val="2340"/>
              <a:buChar char="•"/>
            </a:pPr>
            <a:r>
              <a:rPr lang="en-US" sz="2700"/>
              <a:t>A Tm to decide (recognize) the language L of well-balanced parenthesized expressions</a:t>
            </a:r>
            <a:endParaRPr sz="2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20090" l="31324" r="51405" t="56559"/>
          <a:stretch/>
        </p:blipFill>
        <p:spPr>
          <a:xfrm>
            <a:off x="609600" y="2837406"/>
            <a:ext cx="4444751" cy="338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More Homework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685800" y="163449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3000"/>
              <a:t>A Turing Transducer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3000"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53733" l="31133" r="51333" t="34374"/>
          <a:stretch/>
        </p:blipFill>
        <p:spPr>
          <a:xfrm>
            <a:off x="685799" y="2349113"/>
            <a:ext cx="6846571" cy="261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More Homework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85800" y="152400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A more rigorous definition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1333" l="25733" r="40067" t="53021"/>
          <a:stretch/>
        </p:blipFill>
        <p:spPr>
          <a:xfrm>
            <a:off x="948689" y="2171202"/>
            <a:ext cx="8441951" cy="217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A Deterministic Turing Machine</a:t>
            </a:r>
            <a:endParaRPr/>
          </a:p>
        </p:txBody>
      </p:sp>
      <p:pic>
        <p:nvPicPr>
          <p:cNvPr id="179" name="Google Shape;17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306" l="30643" r="46712" t="70701"/>
          <a:stretch/>
        </p:blipFill>
        <p:spPr>
          <a:xfrm>
            <a:off x="2918460" y="2038516"/>
            <a:ext cx="6042660" cy="29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Keywords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8200" y="1825624"/>
            <a:ext cx="10715171" cy="4358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Unary number theoretic functions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Function computation paradigm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Symbol manipulation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Language recognition paradigm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Transduction paradigm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“in-principle” computability</a:t>
            </a:r>
            <a:endParaRPr sz="3000"/>
          </a:p>
          <a:p>
            <a:pPr indent="-220980" lvl="0" marL="182880" rtl="0" algn="l">
              <a:spcBef>
                <a:spcPts val="560"/>
              </a:spcBef>
              <a:spcAft>
                <a:spcPts val="0"/>
              </a:spcAft>
              <a:buSzPts val="2980"/>
              <a:buChar char="•"/>
            </a:pPr>
            <a:r>
              <a:rPr lang="en-US" sz="3400"/>
              <a:t>Computational feasibility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Turing Machines: Formal Definition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609600" y="1600200"/>
            <a:ext cx="10234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SzPts val="2940"/>
              <a:buChar char="•"/>
            </a:pPr>
            <a:r>
              <a:rPr lang="en-US" sz="3300"/>
              <a:t>We Assume some finite input alphabet</a:t>
            </a:r>
            <a:endParaRPr sz="3300"/>
          </a:p>
          <a:p>
            <a:pPr indent="-514350" lvl="0" marL="457200" rtl="0" algn="l">
              <a:spcBef>
                <a:spcPts val="480"/>
              </a:spcBef>
              <a:spcAft>
                <a:spcPts val="0"/>
              </a:spcAft>
              <a:buSzPts val="2940"/>
              <a:buChar char="•"/>
            </a:pPr>
            <a:r>
              <a:rPr lang="en-US" sz="3300"/>
              <a:t>∑ = { a</a:t>
            </a:r>
            <a:r>
              <a:rPr baseline="-25000" lang="en-US" sz="3300"/>
              <a:t>1</a:t>
            </a:r>
            <a:r>
              <a:rPr lang="en-US" sz="3300"/>
              <a:t>, … , a</a:t>
            </a:r>
            <a:r>
              <a:rPr baseline="-25000" lang="en-US" sz="3300"/>
              <a:t>k</a:t>
            </a:r>
            <a:r>
              <a:rPr lang="en-US" sz="3300"/>
              <a:t>}</a:t>
            </a:r>
            <a:endParaRPr sz="3300"/>
          </a:p>
          <a:p>
            <a:pPr indent="-514350" lvl="0" marL="457200" rtl="0" algn="l">
              <a:spcBef>
                <a:spcPts val="480"/>
              </a:spcBef>
              <a:spcAft>
                <a:spcPts val="0"/>
              </a:spcAft>
              <a:buSzPts val="2940"/>
              <a:buChar char="•"/>
            </a:pPr>
            <a:r>
              <a:rPr lang="en-US" sz="3300"/>
              <a:t>Every Turing machine has a finite nonempty set of states Q = { q</a:t>
            </a:r>
            <a:r>
              <a:rPr baseline="-25000" lang="en-US" sz="3300"/>
              <a:t>0</a:t>
            </a:r>
            <a:r>
              <a:rPr lang="en-US" sz="3300"/>
              <a:t>, q</a:t>
            </a:r>
            <a:r>
              <a:rPr baseline="-25000" lang="en-US" sz="3300"/>
              <a:t>1</a:t>
            </a:r>
            <a:r>
              <a:rPr lang="en-US" sz="3300"/>
              <a:t>, … , q</a:t>
            </a:r>
            <a:r>
              <a:rPr baseline="-25000" lang="en-US" sz="3300"/>
              <a:t>n</a:t>
            </a:r>
            <a:r>
              <a:rPr lang="en-US" sz="3300"/>
              <a:t>}</a:t>
            </a:r>
            <a:endParaRPr sz="3300"/>
          </a:p>
          <a:p>
            <a:pPr indent="-514350" lvl="0" marL="457200" rtl="0" algn="l">
              <a:spcBef>
                <a:spcPts val="480"/>
              </a:spcBef>
              <a:spcAft>
                <a:spcPts val="0"/>
              </a:spcAft>
              <a:buSzPts val="2940"/>
              <a:buChar char="•"/>
            </a:pPr>
            <a:r>
              <a:rPr lang="en-US" sz="3300"/>
              <a:t>A distinguished initial state: q</a:t>
            </a:r>
            <a:r>
              <a:rPr baseline="-25000" lang="en-US" sz="3300"/>
              <a:t>init</a:t>
            </a:r>
            <a:endParaRPr baseline="-25000" sz="3300"/>
          </a:p>
          <a:p>
            <a:pPr indent="-514350" lvl="0" marL="457200" rtl="0" algn="l">
              <a:spcBef>
                <a:spcPts val="480"/>
              </a:spcBef>
              <a:spcAft>
                <a:spcPts val="0"/>
              </a:spcAft>
              <a:buSzPts val="2940"/>
              <a:buChar char="•"/>
            </a:pPr>
            <a:r>
              <a:rPr lang="en-US" sz="3300"/>
              <a:t>We shall assume this is q</a:t>
            </a:r>
            <a:r>
              <a:rPr baseline="-25000" lang="en-US" sz="3300"/>
              <a:t>0</a:t>
            </a:r>
            <a:endParaRPr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609600" y="811530"/>
            <a:ext cx="10972800" cy="5665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With ∑ = { a</a:t>
            </a:r>
            <a:r>
              <a:rPr baseline="-25000" lang="en-US"/>
              <a:t>1</a:t>
            </a:r>
            <a:r>
              <a:rPr lang="en-US"/>
              <a:t>, … , a</a:t>
            </a:r>
            <a:r>
              <a:rPr baseline="-25000" lang="en-US"/>
              <a:t>k</a:t>
            </a: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Identify k+3 r/w head actions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53099" l="45271" r="26365" t="29342"/>
          <a:stretch/>
        </p:blipFill>
        <p:spPr>
          <a:xfrm>
            <a:off x="609600" y="2296194"/>
            <a:ext cx="9672687" cy="336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Turing Machines Formally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609600" y="1524000"/>
            <a:ext cx="1056132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Turing machine (Tm) instruction: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𝞼, action ,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   : A quadruple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current state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𝞼 : element of ∑ U B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Action: k+3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next state  (NOTE: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equal q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Machine Actions: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Write any of a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…a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Move left one square L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Move right one square R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Erase symbol being scanned B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Or may write auxiliary symbols: *, x, y, etc. (𝞒 : auxiliary alphabet)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21" name="Google Shape;12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047" l="32153" r="31230" t="22554"/>
          <a:stretch/>
        </p:blipFill>
        <p:spPr>
          <a:xfrm>
            <a:off x="2362449" y="1524000"/>
            <a:ext cx="7848755" cy="366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551251" y="5589888"/>
            <a:ext cx="3089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begin with a strategy…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Turing Machines Continued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704335" y="2057401"/>
            <a:ext cx="24589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 ω ε L (m)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M halts with a ‘1’ on an otherwise blank tape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504" l="37334" r="37277" t="14877"/>
          <a:stretch/>
        </p:blipFill>
        <p:spPr>
          <a:xfrm>
            <a:off x="3163330" y="1463198"/>
            <a:ext cx="6620750" cy="4902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704335" y="3780258"/>
            <a:ext cx="19276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Paradigm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662940" y="117729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730" lvl="0" marL="182880" rtl="0" algn="l">
              <a:spcBef>
                <a:spcPts val="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Suppose ω = abba (when a occurs first, take “northern route”)</a:t>
            </a:r>
            <a:endParaRPr sz="3500"/>
          </a:p>
          <a:p>
            <a:pPr indent="-252730" lvl="0" marL="182880" rtl="0" algn="l">
              <a:spcBef>
                <a:spcPts val="48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| q</a:t>
            </a:r>
            <a:r>
              <a:rPr baseline="-25000" lang="en-US" sz="3500"/>
              <a:t>0</a:t>
            </a:r>
            <a:r>
              <a:rPr lang="en-US" sz="3500"/>
              <a:t>  </a:t>
            </a:r>
            <a:r>
              <a:rPr lang="en-US" sz="3500" u="sng"/>
              <a:t>a</a:t>
            </a:r>
            <a:r>
              <a:rPr lang="en-US" sz="3500"/>
              <a:t>bba  | q</a:t>
            </a:r>
            <a:r>
              <a:rPr baseline="-25000" lang="en-US" sz="3500"/>
              <a:t>0</a:t>
            </a:r>
            <a:r>
              <a:rPr lang="en-US" sz="3500"/>
              <a:t>  </a:t>
            </a:r>
            <a:r>
              <a:rPr lang="en-US" sz="3500" u="sng"/>
              <a:t>*</a:t>
            </a:r>
            <a:r>
              <a:rPr lang="en-US" sz="3500"/>
              <a:t>bba  | q</a:t>
            </a:r>
            <a:r>
              <a:rPr baseline="-25000" lang="en-US" sz="3500"/>
              <a:t>3</a:t>
            </a:r>
            <a:r>
              <a:rPr lang="en-US" sz="3500"/>
              <a:t>  *</a:t>
            </a:r>
            <a:r>
              <a:rPr lang="en-US" sz="3500" u="sng"/>
              <a:t>b</a:t>
            </a:r>
            <a:r>
              <a:rPr lang="en-US" sz="3500"/>
              <a:t>ba | q</a:t>
            </a:r>
            <a:r>
              <a:rPr baseline="-25000" lang="en-US" sz="3500"/>
              <a:t>5 </a:t>
            </a:r>
            <a:r>
              <a:rPr lang="en-US" sz="3500"/>
              <a:t> *</a:t>
            </a:r>
            <a:r>
              <a:rPr lang="en-US" sz="3500" u="sng"/>
              <a:t>*</a:t>
            </a:r>
            <a:r>
              <a:rPr lang="en-US" sz="3500"/>
              <a:t>ba | q</a:t>
            </a:r>
            <a:r>
              <a:rPr baseline="-25000" lang="en-US" sz="3500"/>
              <a:t>5 </a:t>
            </a:r>
            <a:r>
              <a:rPr lang="en-US" sz="3500"/>
              <a:t> </a:t>
            </a:r>
            <a:r>
              <a:rPr lang="en-US" sz="3500" u="sng"/>
              <a:t>*</a:t>
            </a:r>
            <a:r>
              <a:rPr lang="en-US" sz="3500"/>
              <a:t>*ba | q</a:t>
            </a:r>
            <a:r>
              <a:rPr baseline="-25000" lang="en-US" sz="3500"/>
              <a:t>5 </a:t>
            </a:r>
            <a:r>
              <a:rPr lang="en-US" sz="3500"/>
              <a:t> </a:t>
            </a:r>
            <a:r>
              <a:rPr lang="en-US" sz="3500" u="sng"/>
              <a:t>B</a:t>
            </a:r>
            <a:r>
              <a:rPr lang="en-US" sz="3500"/>
              <a:t>**ba | q</a:t>
            </a:r>
            <a:r>
              <a:rPr baseline="-25000" lang="en-US" sz="3500"/>
              <a:t>0  </a:t>
            </a:r>
            <a:r>
              <a:rPr lang="en-US" sz="3500" u="sng"/>
              <a:t>*</a:t>
            </a:r>
            <a:r>
              <a:rPr lang="en-US" sz="3500"/>
              <a:t>*ba  </a:t>
            </a:r>
            <a:endParaRPr sz="3500"/>
          </a:p>
          <a:p>
            <a:pPr indent="-252730" lvl="0" marL="182880" rtl="0" algn="l">
              <a:spcBef>
                <a:spcPts val="48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(Where did B go?)</a:t>
            </a:r>
            <a:endParaRPr sz="3500"/>
          </a:p>
          <a:p>
            <a:pPr indent="-252730" lvl="0" marL="182880" rtl="0" algn="l">
              <a:spcBef>
                <a:spcPts val="48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(‘b’ occurs first, take “southern route”)</a:t>
            </a:r>
            <a:endParaRPr sz="3500"/>
          </a:p>
          <a:p>
            <a:pPr indent="-252730" lvl="0" marL="182880" rtl="0" algn="l">
              <a:spcBef>
                <a:spcPts val="48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| q</a:t>
            </a:r>
            <a:r>
              <a:rPr baseline="-25000" lang="en-US" sz="3500"/>
              <a:t>2  </a:t>
            </a:r>
            <a:r>
              <a:rPr lang="en-US" sz="3500"/>
              <a:t>**</a:t>
            </a:r>
            <a:r>
              <a:rPr lang="en-US" sz="3500" u="sng"/>
              <a:t>*</a:t>
            </a:r>
            <a:r>
              <a:rPr lang="en-US" sz="3500"/>
              <a:t>a | q</a:t>
            </a:r>
            <a:r>
              <a:rPr baseline="-25000" lang="en-US" sz="3500"/>
              <a:t>4</a:t>
            </a:r>
            <a:r>
              <a:rPr lang="en-US" sz="3500"/>
              <a:t>  ***</a:t>
            </a:r>
            <a:r>
              <a:rPr lang="en-US" sz="3500" u="sng"/>
              <a:t>a</a:t>
            </a:r>
            <a:r>
              <a:rPr lang="en-US" sz="3500"/>
              <a:t> | q</a:t>
            </a:r>
            <a:r>
              <a:rPr baseline="-25000" lang="en-US" sz="3500"/>
              <a:t>5</a:t>
            </a:r>
            <a:r>
              <a:rPr lang="en-US" sz="3500"/>
              <a:t>  ***</a:t>
            </a:r>
            <a:r>
              <a:rPr lang="en-US" sz="3500" u="sng"/>
              <a:t>*</a:t>
            </a:r>
            <a:r>
              <a:rPr lang="en-US" sz="3500"/>
              <a:t> | q</a:t>
            </a:r>
            <a:r>
              <a:rPr baseline="-25000" lang="en-US" sz="3500"/>
              <a:t>0</a:t>
            </a:r>
            <a:r>
              <a:rPr lang="en-US" sz="3500"/>
              <a:t> </a:t>
            </a:r>
            <a:r>
              <a:rPr lang="en-US" sz="3500" u="sng"/>
              <a:t>*</a:t>
            </a:r>
            <a:r>
              <a:rPr lang="en-US" sz="3500"/>
              <a:t>***  | q</a:t>
            </a:r>
            <a:r>
              <a:rPr baseline="-25000" lang="en-US" sz="3500"/>
              <a:t>6</a:t>
            </a:r>
            <a:r>
              <a:rPr lang="en-US" sz="3500"/>
              <a:t> **** </a:t>
            </a:r>
            <a:endParaRPr sz="3500"/>
          </a:p>
          <a:p>
            <a:pPr indent="-252730" lvl="0" marL="182880" rtl="0" algn="l">
              <a:spcBef>
                <a:spcPts val="480"/>
              </a:spcBef>
              <a:spcAft>
                <a:spcPts val="0"/>
              </a:spcAft>
              <a:buSzPts val="3140"/>
              <a:buChar char="•"/>
            </a:pPr>
            <a:r>
              <a:rPr lang="en-US" sz="3500"/>
              <a:t>Tape cleanup:   | q</a:t>
            </a:r>
            <a:r>
              <a:rPr baseline="-25000" lang="en-US" sz="3500"/>
              <a:t>6 </a:t>
            </a:r>
            <a:r>
              <a:rPr lang="en-US" sz="3500"/>
              <a:t>B  | q</a:t>
            </a:r>
            <a:r>
              <a:rPr baseline="-25000" lang="en-US" sz="3500"/>
              <a:t>8 </a:t>
            </a:r>
            <a:r>
              <a:rPr lang="en-US" sz="3500" u="sng"/>
              <a:t>1</a:t>
            </a:r>
            <a:r>
              <a:rPr lang="en-US" sz="3500"/>
              <a:t> </a:t>
            </a:r>
            <a:endParaRPr sz="3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25780" y="68580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030" lvl="0" marL="182880" rtl="0" algn="l">
              <a:spcBef>
                <a:spcPts val="0"/>
              </a:spcBef>
              <a:spcAft>
                <a:spcPts val="0"/>
              </a:spcAft>
              <a:buSzPts val="4430"/>
              <a:buChar char="•"/>
            </a:pPr>
            <a:r>
              <a:rPr lang="en-US" sz="4700"/>
              <a:t>And what if        ω = a </a:t>
            </a:r>
            <a:endParaRPr sz="53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4700"/>
              <a:t>b</a:t>
            </a:r>
            <a:endParaRPr sz="42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4700"/>
              <a:t>aba</a:t>
            </a:r>
            <a:endParaRPr sz="42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4700"/>
              <a:t>bba</a:t>
            </a:r>
            <a:endParaRPr sz="47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4700"/>
              <a:t>bab ??</a:t>
            </a:r>
            <a:endParaRPr sz="47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700"/>
          </a:p>
          <a:p>
            <a:pPr indent="0" lvl="5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cci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